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008870-0C72-417C-9271-2563C5711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57903E1-FF97-4FB0-BD91-1C7295B32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119C6D6-2DC3-4029-A89B-3C0B40A7A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0F5C921-BF01-4C53-A9B5-3AE6A10D3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B163224-9463-4897-9D4F-3FFDF856A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6993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2A601D-4FDD-4419-9BD0-B1B6F258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214D09A-8977-4294-ACF1-9CD64A100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83F3A0-0C48-442D-B488-C09BC7FC0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EF82BE-F233-4BA9-A651-9D0A367DF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3DA39CF-A3BF-418B-A2FC-E845ECB6E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687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56547F3-4BC3-44D7-88EB-72A10B6C3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2B50804-E595-47B1-B1AF-78B1C82B6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4F92B9-C144-429E-978C-0B95CCCD9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1027C9D-9C9E-45FE-8C90-8D7F0BD33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32D85BB-CD6C-4188-B2D1-50D48B55C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71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EF287C-5D43-49E6-A2DB-969A8798D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8BD4C5-2F58-4855-9252-370505946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978082D-B3AD-4942-8731-B9A15EA55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DF860FC-2A1F-44DF-95E8-29D2A1CF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07FDCB4-61E3-439E-84A1-1E78A608C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48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B3905D-4999-40C4-8ED9-8D6015A14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5157D6A-4BBD-4B61-BE87-D7BA52B0E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60D27A6-BA07-464D-BD90-36CBE5FB2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28732C0-7796-4494-83CE-243124820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73DB55-A31E-4FC9-8F33-C1523B439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3524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CBB5CE-18B8-4A08-B2D7-8FCAAF303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F3B881-FF2E-4482-B3F7-30458575B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6F469AD-2DD8-4BB8-AE9F-0B14BD7AA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EFE35DE-5CBC-4F2D-9656-E00963A37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06DDABF-8908-4CC2-B720-384A4907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DC508A-3231-4F89-80FC-49774A4F6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700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835E54-53D0-43C4-84B2-E89CFB9FA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AE3B06F-C015-4EB4-ABB6-15A915DA0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370DAB7-6B15-417C-8A06-3EABC1257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182FD2A-2747-4D15-988F-C06761653A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310D3AA-B7D1-4A83-A478-053DF5956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7777FE9-FFD9-46BE-8DC7-106FDAD20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C318B15-FD82-4F07-97CC-0A1F16FE4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7A79159-09BD-434D-93F2-1FAF2911C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803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34A99C-5508-4B48-97B5-2EDF09FD8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F276592-6A08-4B60-8DEA-8922C3B92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81E2221-61DB-444D-9559-DDEE21857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4017C61-4DAE-4EBD-8FE7-A692C6B17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315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2BAECA4-982D-45B7-B24D-DA2C49FEE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D7D5574-23ED-4C13-A1B7-EE3BC0D72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5406391-5A5F-4477-8885-BFE814F35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353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A37668-888A-4F1F-B9DA-CF289F25D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11131B-F03A-42F4-9A76-DD45D8D9E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5293086-1AD6-4132-9959-8F9ABF01D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F068B06-0330-4D48-BBBB-B4359224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D10B0A2-FBC3-44C2-8B0F-4FC976D4A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D69C40C-D632-4421-B988-9EC25D6C5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888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81D654-2CDD-4FD7-8A42-7A88C9D8E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05DA721-6FCE-4CC8-B05D-F46D1FEEE1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7DC0342-5F6C-4894-9C52-B95506B72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B8E203D-4CB4-4176-A814-90B2BE690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85B2B67-CCD2-498E-9B99-7909A5565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194E2B0-B7A3-4BE6-AB1F-189DDB578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6089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AC51319-EC34-497C-88D1-4CEC778B4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F8B04CA-AEA1-4EC9-A9E7-1FF0E6639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3E8919A-36C9-4080-8944-5292D203A0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7916F-E73E-4CCC-8A3E-DBB1F965780E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0423AB-96B7-4530-B1B9-6E3F3C94D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09E3165-ED36-4192-862C-6BE43F5AB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38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74CECE-8C73-4C14-8C3B-2CC490D7A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Part I Introducing AI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BEAA500-E31A-438E-A4C6-ED20B2923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Discover what AI can actually do for you.</a:t>
            </a:r>
          </a:p>
          <a:p>
            <a:r>
              <a:rPr lang="en-US" altLang="zh-TW" dirty="0"/>
              <a:t>Consider how data affects the use of AI.</a:t>
            </a:r>
          </a:p>
          <a:p>
            <a:r>
              <a:rPr lang="en-US" altLang="zh-TW" dirty="0"/>
              <a:t>Understand how AI relies on algorithms to perform</a:t>
            </a:r>
            <a:r>
              <a:rPr lang="zh-TW" altLang="en-US" dirty="0"/>
              <a:t> </a:t>
            </a:r>
            <a:r>
              <a:rPr lang="en-US" altLang="zh-TW" dirty="0"/>
              <a:t>useful work.</a:t>
            </a:r>
          </a:p>
          <a:p>
            <a:r>
              <a:rPr lang="en-US" altLang="zh-TW" dirty="0"/>
              <a:t>See how using specialized hardware makes AI perform</a:t>
            </a:r>
            <a:r>
              <a:rPr lang="zh-TW" altLang="en-US" dirty="0"/>
              <a:t> </a:t>
            </a:r>
            <a:r>
              <a:rPr lang="en-US" altLang="zh-TW" dirty="0"/>
              <a:t>better.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73002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5FC6C1-2D20-4B98-8382-B92A28F71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Considering AI Uses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F968B42-9C71-44F8-ABE8-3CD1DB736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b="1" dirty="0">
                <a:solidFill>
                  <a:srgbClr val="0070C0"/>
                </a:solidFill>
              </a:rPr>
              <a:t>Fraud detection</a:t>
            </a:r>
            <a:r>
              <a:rPr lang="en-US" altLang="zh-TW" dirty="0"/>
              <a:t>: The AI embedded within the credit card company’s code detected an unfamiliar spending pattern and alerted someone to it.</a:t>
            </a:r>
          </a:p>
          <a:p>
            <a:r>
              <a:rPr lang="en-US" altLang="zh-TW" b="1" dirty="0">
                <a:solidFill>
                  <a:srgbClr val="0070C0"/>
                </a:solidFill>
              </a:rPr>
              <a:t>Resource scheduling</a:t>
            </a:r>
            <a:r>
              <a:rPr lang="en-US" altLang="zh-TW" dirty="0"/>
              <a:t>: Many organizations need to schedule the use of resources efficiently</a:t>
            </a:r>
          </a:p>
          <a:p>
            <a:r>
              <a:rPr lang="en-US" altLang="zh-TW" b="1" dirty="0">
                <a:solidFill>
                  <a:srgbClr val="0070C0"/>
                </a:solidFill>
              </a:rPr>
              <a:t>Automation</a:t>
            </a:r>
            <a:r>
              <a:rPr lang="en-US" altLang="zh-TW" dirty="0"/>
              <a:t>: Any form of automation can benefit from the addition of AI to handle unexpected changes or events.</a:t>
            </a:r>
          </a:p>
          <a:p>
            <a:r>
              <a:rPr lang="en-US" altLang="zh-TW" b="1" dirty="0">
                <a:solidFill>
                  <a:srgbClr val="0070C0"/>
                </a:solidFill>
              </a:rPr>
              <a:t>Customer service</a:t>
            </a:r>
            <a:r>
              <a:rPr lang="en-US" altLang="zh-TW" dirty="0"/>
              <a:t>: The customer service line you call today may not even have a human behind it.</a:t>
            </a:r>
          </a:p>
          <a:p>
            <a:r>
              <a:rPr lang="en-US" altLang="zh-TW" b="1" dirty="0">
                <a:solidFill>
                  <a:srgbClr val="0070C0"/>
                </a:solidFill>
              </a:rPr>
              <a:t>Safety systems</a:t>
            </a:r>
            <a:r>
              <a:rPr lang="en-US" altLang="zh-TW" dirty="0"/>
              <a:t>: Many of the safety systems found in machines of various sorts today rely on AI to take over the vehicle in a time of crisis.</a:t>
            </a:r>
          </a:p>
          <a:p>
            <a:r>
              <a:rPr lang="en-US" altLang="zh-TW" b="1" dirty="0">
                <a:solidFill>
                  <a:srgbClr val="0070C0"/>
                </a:solidFill>
              </a:rPr>
              <a:t>Machine efficiency</a:t>
            </a:r>
            <a:r>
              <a:rPr lang="en-US" altLang="zh-TW" dirty="0"/>
              <a:t>: AI can help control a machine in such a manner as to obtain maximum efficiency.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79166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629087-CB00-4FFA-A2FB-876FF2013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Avoiding AI Hype and Overestimation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422CDE-1325-4F33-B885-E130B23A8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problem is that AI is actually in its infancy, and any sort of application such as those shown in the movies is the creative output of an overactive imagination.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71415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98768B-E066-4EBB-B2D0-013B1A11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Defining the five tribes and the master algorithm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C06A46C-7CB3-4C19-B124-52D3D32EE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b="1" dirty="0">
                <a:solidFill>
                  <a:srgbClr val="0070C0"/>
                </a:solidFill>
              </a:rPr>
              <a:t>Symbologists</a:t>
            </a:r>
            <a:r>
              <a:rPr lang="en-US" altLang="zh-TW" dirty="0"/>
              <a:t>: The origin of this tribe is in logic and philosophy. This group relies on inverse deduction to solve problems.</a:t>
            </a:r>
          </a:p>
          <a:p>
            <a:r>
              <a:rPr lang="en-US" altLang="zh-TW" b="1" dirty="0">
                <a:solidFill>
                  <a:srgbClr val="0070C0"/>
                </a:solidFill>
              </a:rPr>
              <a:t>Connectionists</a:t>
            </a:r>
            <a:r>
              <a:rPr lang="en-US" altLang="zh-TW" dirty="0"/>
              <a:t>: This tribe’s origin is in neuroscience, and the group relies on backpropagation to solve problems.</a:t>
            </a:r>
          </a:p>
          <a:p>
            <a:r>
              <a:rPr lang="en-US" altLang="zh-TW" b="1" dirty="0">
                <a:solidFill>
                  <a:srgbClr val="0070C0"/>
                </a:solidFill>
              </a:rPr>
              <a:t>Evolutionar</a:t>
            </a:r>
            <a:r>
              <a:rPr lang="en-US" altLang="zh-TW" dirty="0"/>
              <a:t>ies: The evolutionaries tribe originates in evolutionary biology, relying on genetic programming to solve problems.</a:t>
            </a:r>
          </a:p>
          <a:p>
            <a:r>
              <a:rPr lang="en-US" altLang="zh-TW" b="1" dirty="0">
                <a:solidFill>
                  <a:srgbClr val="0070C0"/>
                </a:solidFill>
              </a:rPr>
              <a:t>Bayesians</a:t>
            </a:r>
            <a:r>
              <a:rPr lang="en-US" altLang="zh-TW" dirty="0"/>
              <a:t>: This tribe’s origin is in statistics and relies on probabilistic inference to solve problems.</a:t>
            </a:r>
          </a:p>
          <a:p>
            <a:r>
              <a:rPr lang="en-US" altLang="zh-TW" b="1" dirty="0" err="1">
                <a:solidFill>
                  <a:srgbClr val="0070C0"/>
                </a:solidFill>
              </a:rPr>
              <a:t>Analogizers</a:t>
            </a:r>
            <a:r>
              <a:rPr lang="en-US" altLang="zh-TW" dirty="0"/>
              <a:t>: The origin of this tribe is in psychology. The group relies on kernel machines to solve problems.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70752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1AA3BF-451B-44C5-83FD-27983FD00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124108-A665-41CE-82A5-B2494EAE9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ultimate goal of machine learning is to combine the technologies and strategies embraced by the five tribes to create a single algorithm (the master algorithm) that can learn anything.</a:t>
            </a:r>
          </a:p>
          <a:p>
            <a:r>
              <a:rPr lang="en-US" altLang="zh-TW" dirty="0"/>
              <a:t>Of course, achieving that goal is a long way off.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8631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44BD03-2A9F-49E6-874F-280573063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Considering sources of hype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C46151-AEC7-4E16-BF49-C0EF9BF9A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There are many sources of AI hype out there.</a:t>
            </a:r>
          </a:p>
          <a:p>
            <a:r>
              <a:rPr lang="en-US" altLang="zh-TW" dirty="0"/>
              <a:t>Quite a bit of the hype comes from the media.</a:t>
            </a:r>
          </a:p>
          <a:p>
            <a:r>
              <a:rPr lang="en-US" altLang="zh-TW" dirty="0"/>
              <a:t>Some products should be tested a lot more before being placed on the market.</a:t>
            </a:r>
          </a:p>
          <a:p>
            <a:r>
              <a:rPr lang="en-US" altLang="zh-TW" dirty="0"/>
              <a:t>Another cause of problems comes from asking the wrong person about AI.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594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B740A3-DEB6-424F-B8BC-645BA8F0A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/>
              <a:t>Understanding user overestimation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7688E7-C405-4D57-99E3-B404DECFF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Because of hype (and sometimes laziness or fatigue), users continually overestimate the ability of AI to perform tasks.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622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393BCB-75F3-4EE1-B6F7-48844BBF4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Connecting AI to the Underlying Computer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848CE51-A1D5-46E6-A57B-292859A53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/>
              <a:t>To see AI at work, you need to have some sort of computing system, an application that contains the required software, and a knowledge base.</a:t>
            </a:r>
          </a:p>
          <a:p>
            <a:r>
              <a:rPr lang="en-US" altLang="zh-TW" dirty="0"/>
              <a:t>The size of the computing system is directly proportional to the amount of work you expect the AI to perform.</a:t>
            </a:r>
          </a:p>
          <a:p>
            <a:r>
              <a:rPr lang="en-US" altLang="zh-TW" dirty="0"/>
              <a:t>The application can also vary in size, complexity, and even location.</a:t>
            </a:r>
          </a:p>
          <a:p>
            <a:r>
              <a:rPr lang="en-US" altLang="zh-TW" dirty="0"/>
              <a:t>The knowledge base varies in location and size as well.</a:t>
            </a:r>
          </a:p>
          <a:p>
            <a:r>
              <a:rPr lang="en-US" altLang="zh-TW" dirty="0"/>
              <a:t>A network connection affords you access to a large knowledge base online but costs you in time because of the latency of network connections. However, localized databases, while fast, </a:t>
            </a:r>
            <a:r>
              <a:rPr lang="en-US" altLang="zh-TW"/>
              <a:t>tend to lack </a:t>
            </a:r>
            <a:r>
              <a:rPr lang="en-US" altLang="zh-TW" dirty="0"/>
              <a:t>details in many cases.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76070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57E76E-F23F-40CC-8E53-85CDE3438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Chapter 1 Introducing AI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CCD8A8-29F5-4A3A-917B-C3F18C84B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Defining AI and its history</a:t>
            </a:r>
          </a:p>
          <a:p>
            <a:r>
              <a:rPr lang="en-US" altLang="zh-TW" dirty="0"/>
              <a:t>Using AI for practical tasks</a:t>
            </a:r>
          </a:p>
          <a:p>
            <a:r>
              <a:rPr lang="en-US" altLang="zh-TW" dirty="0"/>
              <a:t>Seeing through AI hype</a:t>
            </a:r>
          </a:p>
          <a:p>
            <a:r>
              <a:rPr lang="en-US" altLang="zh-TW" dirty="0"/>
              <a:t>Connecting AI with computer technology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24328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F1578C-D725-4597-AF46-879E2F337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Defining the Term AI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02B1286-A288-4592-82A6-8B4A9E5AE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Artificial Intelligence (AI) has had several false starts and stops over the years, partly because people don’t really understand what AI is all about, or even what it should accomplish.</a:t>
            </a:r>
          </a:p>
          <a:p>
            <a:r>
              <a:rPr lang="en-US" altLang="zh-TW" dirty="0"/>
              <a:t>So, the best way to start this book is to define </a:t>
            </a:r>
            <a:r>
              <a:rPr lang="en-US" altLang="zh-TW" dirty="0">
                <a:solidFill>
                  <a:srgbClr val="0070C0"/>
                </a:solidFill>
              </a:rPr>
              <a:t>what AI actually is</a:t>
            </a:r>
            <a:r>
              <a:rPr lang="en-US" altLang="zh-TW" dirty="0"/>
              <a:t>, what it isn’t, and </a:t>
            </a:r>
            <a:r>
              <a:rPr lang="en-US" altLang="zh-TW" dirty="0">
                <a:solidFill>
                  <a:srgbClr val="0070C0"/>
                </a:solidFill>
              </a:rPr>
              <a:t>how it connects to computers</a:t>
            </a:r>
            <a:r>
              <a:rPr lang="en-US" altLang="zh-TW" dirty="0"/>
              <a:t> today.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0277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81C8ED-CEBA-4BDA-9C89-69D0F2A6F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Discerning intelligence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0F7A53-87E4-437A-946C-156F9337C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Intelligence involves certain mental activities composed of the following activities:</a:t>
            </a:r>
          </a:p>
          <a:p>
            <a:pPr lvl="1"/>
            <a:r>
              <a:rPr lang="en-US" altLang="zh-TW" b="1" dirty="0">
                <a:solidFill>
                  <a:srgbClr val="0070C0"/>
                </a:solidFill>
              </a:rPr>
              <a:t>Learning</a:t>
            </a:r>
            <a:r>
              <a:rPr lang="en-US" altLang="zh-TW" dirty="0"/>
              <a:t>: Having the ability to obtain and process new information</a:t>
            </a:r>
          </a:p>
          <a:p>
            <a:pPr lvl="1"/>
            <a:r>
              <a:rPr lang="en-US" altLang="zh-TW" b="1" dirty="0">
                <a:solidFill>
                  <a:srgbClr val="0070C0"/>
                </a:solidFill>
              </a:rPr>
              <a:t>Reasoning</a:t>
            </a:r>
            <a:r>
              <a:rPr lang="en-US" altLang="zh-TW" dirty="0"/>
              <a:t>: Being able to manipulate information in various ways</a:t>
            </a:r>
          </a:p>
          <a:p>
            <a:pPr lvl="1"/>
            <a:r>
              <a:rPr lang="en-US" altLang="zh-TW" b="1" dirty="0">
                <a:solidFill>
                  <a:srgbClr val="0070C0"/>
                </a:solidFill>
              </a:rPr>
              <a:t>Understanding</a:t>
            </a:r>
            <a:r>
              <a:rPr lang="en-US" altLang="zh-TW" dirty="0"/>
              <a:t>: Considering the result of information manipulation</a:t>
            </a:r>
          </a:p>
          <a:p>
            <a:pPr lvl="1"/>
            <a:r>
              <a:rPr lang="en-US" altLang="zh-TW" b="1" dirty="0">
                <a:solidFill>
                  <a:srgbClr val="0070C0"/>
                </a:solidFill>
              </a:rPr>
              <a:t>Grasping truths</a:t>
            </a:r>
            <a:r>
              <a:rPr lang="en-US" altLang="zh-TW" dirty="0"/>
              <a:t>: Determining the validity of the manipulated information</a:t>
            </a:r>
          </a:p>
          <a:p>
            <a:pPr lvl="1"/>
            <a:r>
              <a:rPr lang="en-US" altLang="zh-TW" b="1" dirty="0">
                <a:solidFill>
                  <a:srgbClr val="0070C0"/>
                </a:solidFill>
              </a:rPr>
              <a:t>Seeing relationships</a:t>
            </a:r>
            <a:r>
              <a:rPr lang="en-US" altLang="zh-TW" dirty="0"/>
              <a:t>: Divining how validated data interacts with other data</a:t>
            </a:r>
          </a:p>
          <a:p>
            <a:pPr lvl="1"/>
            <a:r>
              <a:rPr lang="en-US" altLang="zh-TW" b="1" dirty="0">
                <a:solidFill>
                  <a:srgbClr val="0070C0"/>
                </a:solidFill>
              </a:rPr>
              <a:t>Considering meanings</a:t>
            </a:r>
            <a:r>
              <a:rPr lang="en-US" altLang="zh-TW" dirty="0"/>
              <a:t>: Applying truths to particular situations in a manner</a:t>
            </a:r>
            <a:r>
              <a:rPr lang="zh-TW" altLang="en-US" dirty="0"/>
              <a:t> </a:t>
            </a:r>
            <a:r>
              <a:rPr lang="en-US" altLang="zh-TW" dirty="0"/>
              <a:t>consistent with their relationship</a:t>
            </a:r>
          </a:p>
          <a:p>
            <a:pPr lvl="1"/>
            <a:r>
              <a:rPr lang="en-US" altLang="zh-TW" b="1" dirty="0">
                <a:solidFill>
                  <a:srgbClr val="0070C0"/>
                </a:solidFill>
              </a:rPr>
              <a:t>Separating fact from belief</a:t>
            </a:r>
            <a:r>
              <a:rPr lang="en-US" altLang="zh-TW" dirty="0"/>
              <a:t>: Determining whether the data is adequately</a:t>
            </a:r>
            <a:r>
              <a:rPr lang="zh-TW" altLang="en-US" dirty="0"/>
              <a:t> </a:t>
            </a:r>
            <a:r>
              <a:rPr lang="en-US" altLang="zh-TW" dirty="0"/>
              <a:t>supported by provable sources that can be demonstrated to be consistently</a:t>
            </a:r>
            <a:r>
              <a:rPr lang="zh-TW" altLang="en-US" dirty="0"/>
              <a:t> </a:t>
            </a:r>
            <a:r>
              <a:rPr lang="en-US" altLang="zh-TW" dirty="0"/>
              <a:t>valid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2367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E2590E-D741-46B4-962A-F368AE473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F30B9F-50EA-4F08-B823-BEE07E9F1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Intelligence often follows a process that a computer system can mimic</a:t>
            </a:r>
            <a:r>
              <a:rPr lang="zh-TW" altLang="en-US" dirty="0"/>
              <a:t> </a:t>
            </a:r>
            <a:r>
              <a:rPr lang="en-US" altLang="zh-TW" dirty="0"/>
              <a:t>as part of a simulation: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/>
              <a:t>Set a goal based on needs or wants.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/>
              <a:t>Assess the value of any currently known information in support of the goal.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/>
              <a:t>Gather additional information that could support the goal. The emphasis here</a:t>
            </a:r>
            <a:r>
              <a:rPr lang="zh-TW" altLang="en-US" dirty="0"/>
              <a:t> </a:t>
            </a:r>
            <a:r>
              <a:rPr lang="en-US" altLang="zh-TW" dirty="0"/>
              <a:t>is on information that could support the goal, rather than information that you</a:t>
            </a:r>
            <a:r>
              <a:rPr lang="zh-TW" altLang="en-US" dirty="0"/>
              <a:t> </a:t>
            </a:r>
            <a:r>
              <a:rPr lang="en-US" altLang="zh-TW" dirty="0"/>
              <a:t>know will support the goal.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/>
              <a:t>Manipulate the data such that it achieves a form consistent with existing</a:t>
            </a:r>
            <a:r>
              <a:rPr lang="zh-TW" altLang="en-US" dirty="0"/>
              <a:t> </a:t>
            </a:r>
            <a:r>
              <a:rPr lang="en-US" altLang="zh-TW" dirty="0"/>
              <a:t>information.</a:t>
            </a:r>
          </a:p>
        </p:txBody>
      </p:sp>
    </p:spTree>
    <p:extLst>
      <p:ext uri="{BB962C8B-B14F-4D97-AF65-F5344CB8AC3E}">
        <p14:creationId xmlns:p14="http://schemas.microsoft.com/office/powerpoint/2010/main" val="3460815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47C7EB-614D-4F0B-88C8-18DBB5C50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3CBB192-9BCF-4A9E-9612-50A936AF1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 startAt="5"/>
            </a:pPr>
            <a:r>
              <a:rPr lang="en-US" altLang="zh-TW" dirty="0"/>
              <a:t>Define the relationships and truth values between existing and new information.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en-US" altLang="zh-TW" dirty="0"/>
              <a:t>Determine whether the goal is achieved.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en-US" altLang="zh-TW" dirty="0"/>
              <a:t>Modify the goal in light of the new data and its effect on the probability of success.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en-US" altLang="zh-TW" dirty="0"/>
              <a:t>Repeat Steps 2 through 7 as needed until the goal is achieved (found true) or the possibilities for achieving it are exhausted (found false).</a:t>
            </a:r>
          </a:p>
          <a:p>
            <a:r>
              <a:rPr lang="en-US" altLang="zh-TW" dirty="0">
                <a:solidFill>
                  <a:srgbClr val="0070C0"/>
                </a:solidFill>
              </a:rPr>
              <a:t>In fact, no computer can fully implement any of the mental activities described in the list that describes intelligence.</a:t>
            </a:r>
            <a:endParaRPr lang="zh-TW" altLang="en-US" dirty="0">
              <a:solidFill>
                <a:srgbClr val="0070C0"/>
              </a:solidFill>
            </a:endParaRPr>
          </a:p>
          <a:p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16323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E2F7A5-945E-4A64-B02D-D22DED4B8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Discovering four ways to define AI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36E850-D16A-4497-9DAE-C35A3F314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b="1" dirty="0">
                <a:solidFill>
                  <a:srgbClr val="0070C0"/>
                </a:solidFill>
              </a:rPr>
              <a:t>Acting humanly</a:t>
            </a:r>
            <a:r>
              <a:rPr lang="en-US" altLang="zh-TW" dirty="0"/>
              <a:t>: When a computer acts like a human, it best reflects the Turing Test, in which the computer succeeds when differentiation between the computer and a human isn’t possible.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b="1" dirty="0">
                <a:solidFill>
                  <a:srgbClr val="0070C0"/>
                </a:solidFill>
              </a:rPr>
              <a:t>Thinking humanly</a:t>
            </a:r>
            <a:r>
              <a:rPr lang="en-US" altLang="zh-TW" dirty="0"/>
              <a:t>: When a computer thinks like a human, it performs tasks that require intelligence (as contrasted with rote procedures) from a human to succeed, such as driving a car.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b="1" dirty="0">
                <a:solidFill>
                  <a:srgbClr val="0070C0"/>
                </a:solidFill>
              </a:rPr>
              <a:t>Thinking rationally</a:t>
            </a:r>
            <a:r>
              <a:rPr lang="en-US" altLang="zh-TW" dirty="0"/>
              <a:t>: Studying how humans think using some standard enables the creation of guidelines that describe typical human behaviors.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b="1" dirty="0">
                <a:solidFill>
                  <a:srgbClr val="0070C0"/>
                </a:solidFill>
              </a:rPr>
              <a:t>Acting rationally</a:t>
            </a:r>
            <a:r>
              <a:rPr lang="en-US" altLang="zh-TW" dirty="0"/>
              <a:t>: Studying how humans act in given situations under specific constraints enables you to determine which techniques are both efficient and effective.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0929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4514E2-237B-474B-9C39-D0EF3424C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C7A786-5ECC-4603-8447-056953D78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The first concept that’s important to understand is that </a:t>
            </a:r>
            <a:r>
              <a:rPr lang="en-US" altLang="zh-TW" dirty="0">
                <a:solidFill>
                  <a:srgbClr val="0070C0"/>
                </a:solidFill>
              </a:rPr>
              <a:t>AI doesn’t really have anything to do with human intelligence</a:t>
            </a:r>
            <a:r>
              <a:rPr lang="en-US" altLang="zh-TW" dirty="0"/>
              <a:t>. Yes, </a:t>
            </a:r>
            <a:r>
              <a:rPr lang="en-US" altLang="zh-TW" dirty="0">
                <a:solidFill>
                  <a:srgbClr val="0070C0"/>
                </a:solidFill>
              </a:rPr>
              <a:t>some AI is modeled to simulate human intelligence</a:t>
            </a:r>
            <a:r>
              <a:rPr lang="en-US" altLang="zh-TW" dirty="0"/>
              <a:t>, but that’s what it is: a simulation.</a:t>
            </a:r>
          </a:p>
          <a:p>
            <a:r>
              <a:rPr lang="en-US" altLang="zh-TW" dirty="0">
                <a:solidFill>
                  <a:srgbClr val="0070C0"/>
                </a:solidFill>
              </a:rPr>
              <a:t>AI relies on algorithms to achieve a result </a:t>
            </a:r>
            <a:r>
              <a:rPr lang="en-US" altLang="zh-TW" dirty="0"/>
              <a:t>that may or may not have anything to do with human goals or methods of achieving those goals.</a:t>
            </a:r>
          </a:p>
          <a:p>
            <a:r>
              <a:rPr lang="en-US" altLang="zh-TW" dirty="0"/>
              <a:t>The Wright Brothers didn’t succeed in creating an airplane by precisely copying the flight of birds; rather, the birds provided ideas that led to aerodynamics, which eventually led to human flight. </a:t>
            </a:r>
            <a:r>
              <a:rPr lang="en-US" altLang="zh-TW" dirty="0">
                <a:solidFill>
                  <a:srgbClr val="0070C0"/>
                </a:solidFill>
              </a:rPr>
              <a:t>The goal is to fly. Both birds and humans achieve this goal, but they use different approaches.</a:t>
            </a:r>
            <a:endParaRPr lang="zh-TW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925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7131C6-2941-4F55-8E54-F5BDB1DF1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Understanding the History of AI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5CD97FA-BE9F-4D99-84BA-F95ECC754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desire to create intelligent machines (or, in ancient times, idols) is as old as humans.</a:t>
            </a:r>
          </a:p>
          <a:p>
            <a:r>
              <a:rPr lang="en-US" altLang="zh-TW" dirty="0"/>
              <a:t>Starting with symbolic logic at Dartmouth (1956)</a:t>
            </a:r>
          </a:p>
          <a:p>
            <a:r>
              <a:rPr lang="en-US" altLang="zh-TW" dirty="0"/>
              <a:t>Continuing with expert systems (1970s)</a:t>
            </a:r>
          </a:p>
          <a:p>
            <a:r>
              <a:rPr lang="en-US" altLang="zh-TW" dirty="0"/>
              <a:t>Overcoming the AI winters</a:t>
            </a:r>
          </a:p>
          <a:p>
            <a:pPr lvl="1"/>
            <a:r>
              <a:rPr lang="en-US" altLang="zh-TW" dirty="0"/>
              <a:t>Machine Learning</a:t>
            </a:r>
          </a:p>
          <a:p>
            <a:pPr lvl="1"/>
            <a:r>
              <a:rPr lang="en-US" altLang="zh-TW" dirty="0"/>
              <a:t>Deep Learning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0229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1214</Words>
  <Application>Microsoft Office PowerPoint</Application>
  <PresentationFormat>寬螢幕</PresentationFormat>
  <Paragraphs>77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新細明體</vt:lpstr>
      <vt:lpstr>Arial</vt:lpstr>
      <vt:lpstr>Calibri</vt:lpstr>
      <vt:lpstr>Calibri Light</vt:lpstr>
      <vt:lpstr>Office 佈景主題</vt:lpstr>
      <vt:lpstr>Part I Introducing AI</vt:lpstr>
      <vt:lpstr>Chapter 1 Introducing AI</vt:lpstr>
      <vt:lpstr>Defining the Term AI</vt:lpstr>
      <vt:lpstr>Discerning intelligence</vt:lpstr>
      <vt:lpstr>PowerPoint 簡報</vt:lpstr>
      <vt:lpstr>PowerPoint 簡報</vt:lpstr>
      <vt:lpstr>Discovering four ways to define AI</vt:lpstr>
      <vt:lpstr>PowerPoint 簡報</vt:lpstr>
      <vt:lpstr>Understanding the History of AI</vt:lpstr>
      <vt:lpstr>Considering AI Uses</vt:lpstr>
      <vt:lpstr>Avoiding AI Hype and Overestimation</vt:lpstr>
      <vt:lpstr>Defining the five tribes and the master algorithm</vt:lpstr>
      <vt:lpstr>PowerPoint 簡報</vt:lpstr>
      <vt:lpstr>Considering sources of hype</vt:lpstr>
      <vt:lpstr>Understanding user overestimation</vt:lpstr>
      <vt:lpstr>Connecting AI to the Underlying Computer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1 Introducing AI</dc:title>
  <dc:creator>csshieh</dc:creator>
  <cp:lastModifiedBy>csshieh</cp:lastModifiedBy>
  <cp:revision>26</cp:revision>
  <dcterms:created xsi:type="dcterms:W3CDTF">2022-09-14T14:10:43Z</dcterms:created>
  <dcterms:modified xsi:type="dcterms:W3CDTF">2022-09-25T10:21:37Z</dcterms:modified>
</cp:coreProperties>
</file>